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59" r:id="rId5"/>
    <p:sldId id="260" r:id="rId6"/>
    <p:sldId id="271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C5C"/>
    <a:srgbClr val="FFA687"/>
    <a:srgbClr val="708276"/>
    <a:srgbClr val="496361"/>
    <a:srgbClr val="FCF6DF"/>
    <a:srgbClr val="FAEEBE"/>
    <a:srgbClr val="F8A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57F8-F765-4F24-B046-74FFA5D3B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8384C-463E-4BAB-84C8-BF097363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6547B-EBA8-480C-99CE-3C31EF0E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95482-0B3D-4879-B74F-20DC06CC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904B-9C7A-4A07-805B-EA2EE418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724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8B24-4EAB-41EC-B127-80ED990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11A8C-B303-4717-B4F6-62B399384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A3A45-DCE9-48BE-A232-254FB30D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79B4-E5D7-4E5E-96F6-E1575707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B6748-9C47-4EAC-A6B1-53680B09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766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A6D0-B561-4BC6-A3CC-5DF255870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61D83-BD77-4F6F-86FF-4D7A6410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2D26-9167-4454-88A8-1518BFA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2358-F4BD-4468-A5AA-CDC95D61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7649-30E8-4E37-8EB0-FDE636C7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849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2B10-003B-4A2C-89D4-5B2CA11C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1B4F-6A39-4B9F-920F-CBDDDD0B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0F5A-A0E2-4143-9DFC-24680ACD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731BD-AA03-4B41-8A73-C5A802D2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F06C-CEB8-4CBF-A0E1-D3BE0C92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38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8F52-40F0-4699-B526-BEBDF556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6A35A-387E-4E66-9A1B-7A9BD190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9DE8B-2BEC-40B6-B80B-B8BC6298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B743-140F-4CAC-AAC9-8CED5A52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A28-DEC5-412A-85C2-3BEC1CA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88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DCE2-F7F5-4DA5-B0C7-5B6AACD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0EF1-C0A9-4A3B-87C2-0A5519AF9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802-E515-4258-8E7B-0B04944F3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A2FFB-20F1-45DF-BC56-7402397E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2A4D7-6080-4626-A0AD-D8C66529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5066-BB03-4A91-B45F-2A5B3D29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52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9CF7-E6A2-4D31-ABDE-1A616264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3010-116B-436B-9664-28BAA5737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10908-0F59-4DB2-857B-369D35A5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4C8A3-E3C4-488F-B244-4F91681A9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1A37B-E0EA-40AE-AF1C-4E3CE485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34B1C-1CF6-40E4-A044-D7CB7634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FD1CA-50A9-4EB1-A16D-FB0F283A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967C1-172E-4EF8-9DCC-4CBE2868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22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9E8F-AB33-471B-878C-F4A9BC25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79E64-4339-4B09-B241-97F7C545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7C73-A703-40E9-B1A0-D7460986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79B4D-88CD-4506-935F-1E20F48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47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5F96D-9645-4CEE-B722-411E66B1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6129F-9DE0-488A-AE5D-3D2E03F6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45CA-EA18-4698-B3C0-A3B44BBB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738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F41D-0F1C-4A5F-8423-6E016EF5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AF81-C412-4A14-B9AE-12BF7A39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32244-9C7C-43E3-B754-98B6EAA2B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1964A-CD51-4E1E-AAF9-A0C6F3F7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E3D44-9548-4C27-897D-78E96F21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49DCE-4317-494E-B56E-BC0C8FA4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083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AD7F-C052-4BE5-B492-5434E661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0A6B-1A1B-4E46-8752-85DD92DB7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E4D3-6DE4-4D9E-8916-3D8ADCAC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6F260-EC80-4A7B-82F9-1404529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F5670-FBCF-4827-8CA7-9EA5D50E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ABF3E-F55F-492B-8B77-EDCFA685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238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1E54B-52AA-4C72-9A8C-28D585AC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D55F-5909-4128-A49C-382AC029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6C2D2-243A-413E-9328-C632064C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E76-3E26-4B25-BB59-1C3E7349D382}" type="datetimeFigureOut">
              <a:rPr lang="en-NZ" smtClean="0"/>
              <a:t>14/02/2023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9E80-FF19-426B-84DF-C46E7122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6A68-C8D8-40A9-B220-737180B3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462D-2FD2-4D30-BD60-0AB40765F6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52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D58C9B-C08A-4844-A25E-5E82C0B00DF9}"/>
              </a:ext>
            </a:extLst>
          </p:cNvPr>
          <p:cNvSpPr txBox="1"/>
          <p:nvPr/>
        </p:nvSpPr>
        <p:spPr>
          <a:xfrm>
            <a:off x="409575" y="2066925"/>
            <a:ext cx="9305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0" b="1" dirty="0">
                <a:solidFill>
                  <a:srgbClr val="FFA687"/>
                </a:solidFill>
              </a:rPr>
              <a:t>Social Sector Commissioning </a:t>
            </a:r>
            <a:endParaRPr lang="en-NZ" sz="8000" b="1" dirty="0">
              <a:solidFill>
                <a:srgbClr val="FFA68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24422-060F-4691-AD9E-DC3CCCEF8C6A}"/>
              </a:ext>
            </a:extLst>
          </p:cNvPr>
          <p:cNvSpPr txBox="1"/>
          <p:nvPr/>
        </p:nvSpPr>
        <p:spPr>
          <a:xfrm>
            <a:off x="6096000" y="5490517"/>
            <a:ext cx="55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dirty="0">
                <a:solidFill>
                  <a:srgbClr val="FFA687"/>
                </a:solidFill>
              </a:rPr>
              <a:t>Community Networks Wellington – February 2023 </a:t>
            </a:r>
          </a:p>
        </p:txBody>
      </p:sp>
    </p:spTree>
    <p:extLst>
      <p:ext uri="{BB962C8B-B14F-4D97-AF65-F5344CB8AC3E}">
        <p14:creationId xmlns:p14="http://schemas.microsoft.com/office/powerpoint/2010/main" val="231934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A9067-E064-484F-BC20-75166391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604837"/>
            <a:ext cx="47815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A3F59FEE-3E5C-41B9-ACC2-4E0FADD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5" y="896015"/>
            <a:ext cx="8738929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91809F-889B-49C2-BFF9-A6D81FE12DD9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40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BF73F-8ED3-4AB8-BFFD-44966AB4873E}"/>
              </a:ext>
            </a:extLst>
          </p:cNvPr>
          <p:cNvSpPr txBox="1"/>
          <p:nvPr/>
        </p:nvSpPr>
        <p:spPr>
          <a:xfrm>
            <a:off x="100917" y="113706"/>
            <a:ext cx="70278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Looking back...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C1D4AD-EA18-4380-81E7-E76926A880D5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40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9A382-6054-4061-B93F-895AA848FCA6}"/>
              </a:ext>
            </a:extLst>
          </p:cNvPr>
          <p:cNvSpPr txBox="1"/>
          <p:nvPr/>
        </p:nvSpPr>
        <p:spPr>
          <a:xfrm>
            <a:off x="100917" y="113706"/>
            <a:ext cx="116658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What type of supports and services are in scope? 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2F724-87D3-448C-9FB2-F4415336CF0C}"/>
              </a:ext>
            </a:extLst>
          </p:cNvPr>
          <p:cNvSpPr txBox="1"/>
          <p:nvPr/>
        </p:nvSpPr>
        <p:spPr>
          <a:xfrm>
            <a:off x="3117532" y="945637"/>
            <a:ext cx="537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600" dirty="0"/>
              <a:t>Social suppports and services available to individuals, families and whānau that lead to improved wellbeing. </a:t>
            </a:r>
            <a:endParaRPr lang="en-NZ" sz="16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B83ED6C-AD1B-49D1-9F56-2886CFDD4CB0}"/>
              </a:ext>
            </a:extLst>
          </p:cNvPr>
          <p:cNvSpPr/>
          <p:nvPr/>
        </p:nvSpPr>
        <p:spPr>
          <a:xfrm>
            <a:off x="4587610" y="2313217"/>
            <a:ext cx="2074448" cy="844976"/>
          </a:xfrm>
          <a:custGeom>
            <a:avLst/>
            <a:gdLst>
              <a:gd name="connsiteX0" fmla="*/ 0 w 2074448"/>
              <a:gd name="connsiteY0" fmla="*/ 422488 h 844976"/>
              <a:gd name="connsiteX1" fmla="*/ 518612 w 2074448"/>
              <a:gd name="connsiteY1" fmla="*/ 422488 h 844976"/>
              <a:gd name="connsiteX2" fmla="*/ 518612 w 2074448"/>
              <a:gd name="connsiteY2" fmla="*/ 0 h 844976"/>
              <a:gd name="connsiteX3" fmla="*/ 1555836 w 2074448"/>
              <a:gd name="connsiteY3" fmla="*/ 0 h 844976"/>
              <a:gd name="connsiteX4" fmla="*/ 1555836 w 2074448"/>
              <a:gd name="connsiteY4" fmla="*/ 422488 h 844976"/>
              <a:gd name="connsiteX5" fmla="*/ 2074448 w 2074448"/>
              <a:gd name="connsiteY5" fmla="*/ 422488 h 844976"/>
              <a:gd name="connsiteX6" fmla="*/ 1037224 w 2074448"/>
              <a:gd name="connsiteY6" fmla="*/ 844976 h 844976"/>
              <a:gd name="connsiteX7" fmla="*/ 0 w 2074448"/>
              <a:gd name="connsiteY7" fmla="*/ 422488 h 8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48" h="844976" fill="none" extrusionOk="0">
                <a:moveTo>
                  <a:pt x="0" y="422488"/>
                </a:moveTo>
                <a:cubicBezTo>
                  <a:pt x="225140" y="462283"/>
                  <a:pt x="360005" y="390384"/>
                  <a:pt x="518612" y="422488"/>
                </a:cubicBezTo>
                <a:cubicBezTo>
                  <a:pt x="484691" y="313458"/>
                  <a:pt x="500924" y="192377"/>
                  <a:pt x="518612" y="0"/>
                </a:cubicBezTo>
                <a:cubicBezTo>
                  <a:pt x="694053" y="-60662"/>
                  <a:pt x="1293299" y="60814"/>
                  <a:pt x="1555836" y="0"/>
                </a:cubicBezTo>
                <a:cubicBezTo>
                  <a:pt x="1592480" y="86346"/>
                  <a:pt x="1544364" y="326343"/>
                  <a:pt x="1555836" y="422488"/>
                </a:cubicBezTo>
                <a:cubicBezTo>
                  <a:pt x="1726278" y="388747"/>
                  <a:pt x="1906146" y="455440"/>
                  <a:pt x="2074448" y="422488"/>
                </a:cubicBezTo>
                <a:cubicBezTo>
                  <a:pt x="1728890" y="479809"/>
                  <a:pt x="1332003" y="661766"/>
                  <a:pt x="1037224" y="844976"/>
                </a:cubicBezTo>
                <a:cubicBezTo>
                  <a:pt x="788817" y="798325"/>
                  <a:pt x="474913" y="667796"/>
                  <a:pt x="0" y="422488"/>
                </a:cubicBezTo>
                <a:close/>
              </a:path>
              <a:path w="2074448" h="844976" stroke="0" extrusionOk="0">
                <a:moveTo>
                  <a:pt x="0" y="422488"/>
                </a:moveTo>
                <a:cubicBezTo>
                  <a:pt x="244931" y="406219"/>
                  <a:pt x="454831" y="403451"/>
                  <a:pt x="518612" y="422488"/>
                </a:cubicBezTo>
                <a:cubicBezTo>
                  <a:pt x="539063" y="266768"/>
                  <a:pt x="529527" y="135729"/>
                  <a:pt x="518612" y="0"/>
                </a:cubicBezTo>
                <a:cubicBezTo>
                  <a:pt x="898133" y="52826"/>
                  <a:pt x="1362756" y="-11453"/>
                  <a:pt x="1555836" y="0"/>
                </a:cubicBezTo>
                <a:cubicBezTo>
                  <a:pt x="1550745" y="102531"/>
                  <a:pt x="1538831" y="359173"/>
                  <a:pt x="1555836" y="422488"/>
                </a:cubicBezTo>
                <a:cubicBezTo>
                  <a:pt x="1704595" y="411950"/>
                  <a:pt x="1820262" y="376636"/>
                  <a:pt x="2074448" y="422488"/>
                </a:cubicBezTo>
                <a:cubicBezTo>
                  <a:pt x="1698747" y="604379"/>
                  <a:pt x="1465292" y="712280"/>
                  <a:pt x="1037224" y="844976"/>
                </a:cubicBezTo>
                <a:cubicBezTo>
                  <a:pt x="594198" y="573740"/>
                  <a:pt x="236501" y="473913"/>
                  <a:pt x="0" y="422488"/>
                </a:cubicBezTo>
                <a:close/>
              </a:path>
            </a:pathLst>
          </a:custGeom>
          <a:solidFill>
            <a:srgbClr val="FFA687"/>
          </a:solidFill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6DAEB-83A2-46E5-9342-C80F387E8E07}"/>
              </a:ext>
            </a:extLst>
          </p:cNvPr>
          <p:cNvSpPr txBox="1"/>
          <p:nvPr/>
        </p:nvSpPr>
        <p:spPr>
          <a:xfrm>
            <a:off x="247350" y="3188853"/>
            <a:ext cx="314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/>
              <a:t>Government</a:t>
            </a:r>
          </a:p>
          <a:p>
            <a:r>
              <a:rPr lang="en-NZ" sz="1600" dirty="0"/>
              <a:t>national, regional, or local government departments, Crown entities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B9D05-EDA6-4CD4-963B-A2A58D5FA84C}"/>
              </a:ext>
            </a:extLst>
          </p:cNvPr>
          <p:cNvSpPr txBox="1"/>
          <p:nvPr/>
        </p:nvSpPr>
        <p:spPr>
          <a:xfrm>
            <a:off x="3614825" y="3176331"/>
            <a:ext cx="438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1600" b="1" dirty="0"/>
              <a:t>Non-government</a:t>
            </a:r>
          </a:p>
          <a:p>
            <a:r>
              <a:rPr lang="en-NZ" sz="1600" dirty="0"/>
              <a:t>non-government organisations, community organisations and philanthropic organisations</a:t>
            </a:r>
            <a:r>
              <a:rPr lang="mi-NZ" sz="1600" dirty="0"/>
              <a:t> </a:t>
            </a:r>
            <a:endParaRPr lang="en-NZ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555E8-978B-48AC-ADA2-E083A530B7E4}"/>
              </a:ext>
            </a:extLst>
          </p:cNvPr>
          <p:cNvSpPr txBox="1"/>
          <p:nvPr/>
        </p:nvSpPr>
        <p:spPr>
          <a:xfrm>
            <a:off x="8292935" y="3188853"/>
            <a:ext cx="347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1600" b="1" dirty="0"/>
              <a:t>Iwi/hapu, Urban Māori Authority</a:t>
            </a:r>
          </a:p>
          <a:p>
            <a:pPr algn="ctr"/>
            <a:r>
              <a:rPr lang="mi-NZ" sz="1600" dirty="0"/>
              <a:t>Through iwi trusts and affiliated kaupapa Māori organisations </a:t>
            </a:r>
            <a:endParaRPr lang="en-NZ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96351-002B-4993-B2E5-A8B687CCB30E}"/>
              </a:ext>
            </a:extLst>
          </p:cNvPr>
          <p:cNvSpPr txBox="1"/>
          <p:nvPr/>
        </p:nvSpPr>
        <p:spPr>
          <a:xfrm>
            <a:off x="3117531" y="1559658"/>
            <a:ext cx="5378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dirty="0"/>
              <a:t>These supports and services might span across welfare, housing, health, education, child and youth, justice.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723875-B2F9-4E4C-8CD3-7CBA81289E08}"/>
              </a:ext>
            </a:extLst>
          </p:cNvPr>
          <p:cNvSpPr/>
          <p:nvPr/>
        </p:nvSpPr>
        <p:spPr>
          <a:xfrm>
            <a:off x="100917" y="4317854"/>
            <a:ext cx="3834110" cy="1750423"/>
          </a:xfrm>
          <a:custGeom>
            <a:avLst/>
            <a:gdLst>
              <a:gd name="connsiteX0" fmla="*/ 0 w 3834110"/>
              <a:gd name="connsiteY0" fmla="*/ 0 h 1750423"/>
              <a:gd name="connsiteX1" fmla="*/ 3834110 w 3834110"/>
              <a:gd name="connsiteY1" fmla="*/ 0 h 1750423"/>
              <a:gd name="connsiteX2" fmla="*/ 3834110 w 3834110"/>
              <a:gd name="connsiteY2" fmla="*/ 1750423 h 1750423"/>
              <a:gd name="connsiteX3" fmla="*/ 0 w 3834110"/>
              <a:gd name="connsiteY3" fmla="*/ 1750423 h 1750423"/>
              <a:gd name="connsiteX4" fmla="*/ 0 w 3834110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110" h="1750423" extrusionOk="0">
                <a:moveTo>
                  <a:pt x="0" y="0"/>
                </a:moveTo>
                <a:cubicBezTo>
                  <a:pt x="1197514" y="118645"/>
                  <a:pt x="2352462" y="116012"/>
                  <a:pt x="3834110" y="0"/>
                </a:cubicBezTo>
                <a:cubicBezTo>
                  <a:pt x="3777733" y="800428"/>
                  <a:pt x="3873838" y="1260770"/>
                  <a:pt x="3834110" y="1750423"/>
                </a:cubicBezTo>
                <a:cubicBezTo>
                  <a:pt x="3248050" y="1885023"/>
                  <a:pt x="913019" y="1593227"/>
                  <a:pt x="0" y="1750423"/>
                </a:cubicBezTo>
                <a:cubicBezTo>
                  <a:pt x="134762" y="1241290"/>
                  <a:pt x="58212" y="495095"/>
                  <a:pt x="0" y="0"/>
                </a:cubicBezTo>
                <a:close/>
              </a:path>
            </a:pathLst>
          </a:custGeom>
          <a:noFill/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900" dirty="0">
                <a:solidFill>
                  <a:srgbClr val="405C5C"/>
                </a:solidFill>
              </a:rPr>
              <a:t>Government funded and delivered supports and services</a:t>
            </a:r>
            <a:endParaRPr lang="en-NZ" sz="900" dirty="0">
              <a:solidFill>
                <a:srgbClr val="405C5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DF7347-E747-4F31-AF1B-30E4BDCF85F3}"/>
              </a:ext>
            </a:extLst>
          </p:cNvPr>
          <p:cNvSpPr/>
          <p:nvPr/>
        </p:nvSpPr>
        <p:spPr>
          <a:xfrm>
            <a:off x="4837014" y="4317854"/>
            <a:ext cx="2745976" cy="1750423"/>
          </a:xfrm>
          <a:custGeom>
            <a:avLst/>
            <a:gdLst>
              <a:gd name="connsiteX0" fmla="*/ 0 w 2745976"/>
              <a:gd name="connsiteY0" fmla="*/ 0 h 1750423"/>
              <a:gd name="connsiteX1" fmla="*/ 2745976 w 2745976"/>
              <a:gd name="connsiteY1" fmla="*/ 0 h 1750423"/>
              <a:gd name="connsiteX2" fmla="*/ 2745976 w 2745976"/>
              <a:gd name="connsiteY2" fmla="*/ 1750423 h 1750423"/>
              <a:gd name="connsiteX3" fmla="*/ 0 w 2745976"/>
              <a:gd name="connsiteY3" fmla="*/ 1750423 h 1750423"/>
              <a:gd name="connsiteX4" fmla="*/ 0 w 2745976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976" h="1750423" fill="none" extrusionOk="0">
                <a:moveTo>
                  <a:pt x="0" y="0"/>
                </a:moveTo>
                <a:cubicBezTo>
                  <a:pt x="1220004" y="-61251"/>
                  <a:pt x="1905099" y="-50787"/>
                  <a:pt x="2745976" y="0"/>
                </a:cubicBezTo>
                <a:cubicBezTo>
                  <a:pt x="2822078" y="663598"/>
                  <a:pt x="2877892" y="1488672"/>
                  <a:pt x="2745976" y="1750423"/>
                </a:cubicBezTo>
                <a:cubicBezTo>
                  <a:pt x="1884671" y="1836936"/>
                  <a:pt x="1071447" y="1888123"/>
                  <a:pt x="0" y="1750423"/>
                </a:cubicBezTo>
                <a:cubicBezTo>
                  <a:pt x="26505" y="979089"/>
                  <a:pt x="109625" y="546639"/>
                  <a:pt x="0" y="0"/>
                </a:cubicBezTo>
                <a:close/>
              </a:path>
              <a:path w="2745976" h="1750423" stroke="0" extrusionOk="0">
                <a:moveTo>
                  <a:pt x="0" y="0"/>
                </a:moveTo>
                <a:cubicBezTo>
                  <a:pt x="1180221" y="142875"/>
                  <a:pt x="2094029" y="-151030"/>
                  <a:pt x="2745976" y="0"/>
                </a:cubicBezTo>
                <a:cubicBezTo>
                  <a:pt x="2875371" y="442295"/>
                  <a:pt x="2690824" y="1106539"/>
                  <a:pt x="2745976" y="1750423"/>
                </a:cubicBezTo>
                <a:cubicBezTo>
                  <a:pt x="1693942" y="1704693"/>
                  <a:pt x="630142" y="1778338"/>
                  <a:pt x="0" y="1750423"/>
                </a:cubicBezTo>
                <a:cubicBezTo>
                  <a:pt x="-6417" y="1267208"/>
                  <a:pt x="-54101" y="824067"/>
                  <a:pt x="0" y="0"/>
                </a:cubicBezTo>
                <a:close/>
              </a:path>
            </a:pathLst>
          </a:custGeom>
          <a:solidFill>
            <a:srgbClr val="405C5C"/>
          </a:solidFill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1000" b="1" dirty="0"/>
              <a:t>Commissioned social supports and services</a:t>
            </a:r>
          </a:p>
          <a:p>
            <a:pPr algn="ctr"/>
            <a:r>
              <a:rPr lang="mi-NZ" sz="10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sz="1000" dirty="0"/>
              <a:t>Funded by government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sz="1000" dirty="0"/>
              <a:t>Delivered through non-government organisations (for profit and not for profit) and/or iwi, hapū trust or affiliated organisations</a:t>
            </a:r>
            <a:endParaRPr lang="en-NZ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D9B22D-25A5-4522-B785-BDCB49CDE479}"/>
              </a:ext>
            </a:extLst>
          </p:cNvPr>
          <p:cNvSpPr/>
          <p:nvPr/>
        </p:nvSpPr>
        <p:spPr>
          <a:xfrm>
            <a:off x="11114511" y="4312562"/>
            <a:ext cx="748080" cy="1750423"/>
          </a:xfrm>
          <a:custGeom>
            <a:avLst/>
            <a:gdLst>
              <a:gd name="connsiteX0" fmla="*/ 0 w 748080"/>
              <a:gd name="connsiteY0" fmla="*/ 0 h 1750423"/>
              <a:gd name="connsiteX1" fmla="*/ 748080 w 748080"/>
              <a:gd name="connsiteY1" fmla="*/ 0 h 1750423"/>
              <a:gd name="connsiteX2" fmla="*/ 748080 w 748080"/>
              <a:gd name="connsiteY2" fmla="*/ 1750423 h 1750423"/>
              <a:gd name="connsiteX3" fmla="*/ 0 w 748080"/>
              <a:gd name="connsiteY3" fmla="*/ 1750423 h 1750423"/>
              <a:gd name="connsiteX4" fmla="*/ 0 w 748080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80" h="1750423" extrusionOk="0">
                <a:moveTo>
                  <a:pt x="0" y="0"/>
                </a:moveTo>
                <a:cubicBezTo>
                  <a:pt x="351598" y="-26353"/>
                  <a:pt x="433741" y="2106"/>
                  <a:pt x="748080" y="0"/>
                </a:cubicBezTo>
                <a:cubicBezTo>
                  <a:pt x="691703" y="800428"/>
                  <a:pt x="787808" y="1260770"/>
                  <a:pt x="748080" y="1750423"/>
                </a:cubicBezTo>
                <a:cubicBezTo>
                  <a:pt x="515532" y="1718915"/>
                  <a:pt x="212004" y="1786938"/>
                  <a:pt x="0" y="1750423"/>
                </a:cubicBezTo>
                <a:cubicBezTo>
                  <a:pt x="134762" y="1241290"/>
                  <a:pt x="58212" y="495095"/>
                  <a:pt x="0" y="0"/>
                </a:cubicBezTo>
                <a:close/>
              </a:path>
            </a:pathLst>
          </a:custGeom>
          <a:noFill/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800" dirty="0">
                <a:solidFill>
                  <a:srgbClr val="405C5C"/>
                </a:solidFill>
              </a:rPr>
              <a:t>Philanthropic funded supported supports and services delivered by the sector</a:t>
            </a:r>
            <a:endParaRPr lang="en-NZ" sz="800" dirty="0">
              <a:solidFill>
                <a:srgbClr val="405C5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40E4A6-88F4-4314-BF0F-A0544C1A505F}"/>
              </a:ext>
            </a:extLst>
          </p:cNvPr>
          <p:cNvSpPr/>
          <p:nvPr/>
        </p:nvSpPr>
        <p:spPr>
          <a:xfrm>
            <a:off x="10319029" y="4317854"/>
            <a:ext cx="748079" cy="1750423"/>
          </a:xfrm>
          <a:custGeom>
            <a:avLst/>
            <a:gdLst>
              <a:gd name="connsiteX0" fmla="*/ 0 w 748079"/>
              <a:gd name="connsiteY0" fmla="*/ 0 h 1750423"/>
              <a:gd name="connsiteX1" fmla="*/ 748079 w 748079"/>
              <a:gd name="connsiteY1" fmla="*/ 0 h 1750423"/>
              <a:gd name="connsiteX2" fmla="*/ 748079 w 748079"/>
              <a:gd name="connsiteY2" fmla="*/ 1750423 h 1750423"/>
              <a:gd name="connsiteX3" fmla="*/ 0 w 748079"/>
              <a:gd name="connsiteY3" fmla="*/ 1750423 h 1750423"/>
              <a:gd name="connsiteX4" fmla="*/ 0 w 748079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9" h="1750423" extrusionOk="0">
                <a:moveTo>
                  <a:pt x="0" y="0"/>
                </a:moveTo>
                <a:cubicBezTo>
                  <a:pt x="169896" y="52063"/>
                  <a:pt x="616331" y="62408"/>
                  <a:pt x="748079" y="0"/>
                </a:cubicBezTo>
                <a:cubicBezTo>
                  <a:pt x="644259" y="442440"/>
                  <a:pt x="793027" y="1362779"/>
                  <a:pt x="748079" y="1750423"/>
                </a:cubicBezTo>
                <a:cubicBezTo>
                  <a:pt x="606315" y="1708316"/>
                  <a:pt x="90119" y="1710890"/>
                  <a:pt x="0" y="1750423"/>
                </a:cubicBezTo>
                <a:cubicBezTo>
                  <a:pt x="18483" y="956597"/>
                  <a:pt x="57665" y="572785"/>
                  <a:pt x="0" y="0"/>
                </a:cubicBezTo>
                <a:close/>
              </a:path>
            </a:pathLst>
          </a:custGeom>
          <a:noFill/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192104945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800" dirty="0">
                <a:solidFill>
                  <a:srgbClr val="405C5C"/>
                </a:solidFill>
              </a:rPr>
              <a:t>Non-government or iwi trust funded and delivered supports and services and/or iwi trust or affliated organisations</a:t>
            </a:r>
            <a:endParaRPr lang="en-NZ" sz="800" dirty="0">
              <a:solidFill>
                <a:srgbClr val="405C5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E9DD49-1AB3-4231-887D-C8F2E02737BF}"/>
              </a:ext>
            </a:extLst>
          </p:cNvPr>
          <p:cNvSpPr/>
          <p:nvPr/>
        </p:nvSpPr>
        <p:spPr>
          <a:xfrm>
            <a:off x="7673937" y="4317854"/>
            <a:ext cx="2545436" cy="1750423"/>
          </a:xfrm>
          <a:custGeom>
            <a:avLst/>
            <a:gdLst>
              <a:gd name="connsiteX0" fmla="*/ 0 w 2545436"/>
              <a:gd name="connsiteY0" fmla="*/ 0 h 1750423"/>
              <a:gd name="connsiteX1" fmla="*/ 2545436 w 2545436"/>
              <a:gd name="connsiteY1" fmla="*/ 0 h 1750423"/>
              <a:gd name="connsiteX2" fmla="*/ 2545436 w 2545436"/>
              <a:gd name="connsiteY2" fmla="*/ 1750423 h 1750423"/>
              <a:gd name="connsiteX3" fmla="*/ 0 w 2545436"/>
              <a:gd name="connsiteY3" fmla="*/ 1750423 h 1750423"/>
              <a:gd name="connsiteX4" fmla="*/ 0 w 2545436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436" h="1750423" fill="none" extrusionOk="0">
                <a:moveTo>
                  <a:pt x="0" y="0"/>
                </a:moveTo>
                <a:cubicBezTo>
                  <a:pt x="669877" y="25454"/>
                  <a:pt x="2164588" y="14065"/>
                  <a:pt x="2545436" y="0"/>
                </a:cubicBezTo>
                <a:cubicBezTo>
                  <a:pt x="2438565" y="748520"/>
                  <a:pt x="2509129" y="1078662"/>
                  <a:pt x="2545436" y="1750423"/>
                </a:cubicBezTo>
                <a:cubicBezTo>
                  <a:pt x="1951613" y="1877663"/>
                  <a:pt x="958191" y="1799298"/>
                  <a:pt x="0" y="1750423"/>
                </a:cubicBezTo>
                <a:cubicBezTo>
                  <a:pt x="112224" y="1516057"/>
                  <a:pt x="153628" y="179900"/>
                  <a:pt x="0" y="0"/>
                </a:cubicBezTo>
                <a:close/>
              </a:path>
              <a:path w="2545436" h="1750423" stroke="0" extrusionOk="0">
                <a:moveTo>
                  <a:pt x="0" y="0"/>
                </a:moveTo>
                <a:cubicBezTo>
                  <a:pt x="622718" y="-23854"/>
                  <a:pt x="1684831" y="-3942"/>
                  <a:pt x="2545436" y="0"/>
                </a:cubicBezTo>
                <a:cubicBezTo>
                  <a:pt x="2664200" y="377388"/>
                  <a:pt x="2637691" y="1247645"/>
                  <a:pt x="2545436" y="1750423"/>
                </a:cubicBezTo>
                <a:cubicBezTo>
                  <a:pt x="2101443" y="1900435"/>
                  <a:pt x="894975" y="1700090"/>
                  <a:pt x="0" y="1750423"/>
                </a:cubicBezTo>
                <a:cubicBezTo>
                  <a:pt x="11667" y="1525157"/>
                  <a:pt x="-24293" y="196467"/>
                  <a:pt x="0" y="0"/>
                </a:cubicBezTo>
                <a:close/>
              </a:path>
            </a:pathLst>
          </a:custGeom>
          <a:solidFill>
            <a:srgbClr val="405C5C"/>
          </a:solidFill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1000" b="1" dirty="0"/>
              <a:t>Commissioned social supports and services</a:t>
            </a:r>
          </a:p>
          <a:p>
            <a:pPr algn="ctr"/>
            <a:r>
              <a:rPr lang="mi-NZ" sz="10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sz="1000" dirty="0"/>
              <a:t>Funded by a collection of government funding, philanthropy, organisational fundraising,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sz="1000" dirty="0"/>
              <a:t>Delivered through non-government organisations (for profit and not for profit) and/or iwi, hapū trust or affiliated organisations</a:t>
            </a:r>
            <a:endParaRPr lang="en-NZ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CF686B-D035-43D5-84C0-599D44C28F56}"/>
              </a:ext>
            </a:extLst>
          </p:cNvPr>
          <p:cNvSpPr/>
          <p:nvPr/>
        </p:nvSpPr>
        <p:spPr>
          <a:xfrm>
            <a:off x="3982429" y="4317854"/>
            <a:ext cx="807183" cy="1750423"/>
          </a:xfrm>
          <a:custGeom>
            <a:avLst/>
            <a:gdLst>
              <a:gd name="connsiteX0" fmla="*/ 0 w 807183"/>
              <a:gd name="connsiteY0" fmla="*/ 0 h 1750423"/>
              <a:gd name="connsiteX1" fmla="*/ 807183 w 807183"/>
              <a:gd name="connsiteY1" fmla="*/ 0 h 1750423"/>
              <a:gd name="connsiteX2" fmla="*/ 807183 w 807183"/>
              <a:gd name="connsiteY2" fmla="*/ 1750423 h 1750423"/>
              <a:gd name="connsiteX3" fmla="*/ 0 w 807183"/>
              <a:gd name="connsiteY3" fmla="*/ 1750423 h 1750423"/>
              <a:gd name="connsiteX4" fmla="*/ 0 w 807183"/>
              <a:gd name="connsiteY4" fmla="*/ 0 h 17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83" h="1750423" fill="none" extrusionOk="0">
                <a:moveTo>
                  <a:pt x="0" y="0"/>
                </a:moveTo>
                <a:cubicBezTo>
                  <a:pt x="120023" y="-26025"/>
                  <a:pt x="583703" y="66198"/>
                  <a:pt x="807183" y="0"/>
                </a:cubicBezTo>
                <a:cubicBezTo>
                  <a:pt x="881011" y="305903"/>
                  <a:pt x="763064" y="1230631"/>
                  <a:pt x="807183" y="1750423"/>
                </a:cubicBezTo>
                <a:cubicBezTo>
                  <a:pt x="662796" y="1763033"/>
                  <a:pt x="342930" y="1767982"/>
                  <a:pt x="0" y="1750423"/>
                </a:cubicBezTo>
                <a:cubicBezTo>
                  <a:pt x="-5556" y="976590"/>
                  <a:pt x="1709" y="347304"/>
                  <a:pt x="0" y="0"/>
                </a:cubicBezTo>
                <a:close/>
              </a:path>
              <a:path w="807183" h="1750423" stroke="0" extrusionOk="0">
                <a:moveTo>
                  <a:pt x="0" y="0"/>
                </a:moveTo>
                <a:cubicBezTo>
                  <a:pt x="174318" y="69267"/>
                  <a:pt x="461526" y="-60485"/>
                  <a:pt x="807183" y="0"/>
                </a:cubicBezTo>
                <a:cubicBezTo>
                  <a:pt x="704050" y="456897"/>
                  <a:pt x="840250" y="1137086"/>
                  <a:pt x="807183" y="1750423"/>
                </a:cubicBezTo>
                <a:cubicBezTo>
                  <a:pt x="408197" y="1720139"/>
                  <a:pt x="195062" y="1804869"/>
                  <a:pt x="0" y="1750423"/>
                </a:cubicBezTo>
                <a:cubicBezTo>
                  <a:pt x="-96184" y="1006917"/>
                  <a:pt x="-50753" y="772506"/>
                  <a:pt x="0" y="0"/>
                </a:cubicBezTo>
                <a:close/>
              </a:path>
            </a:pathLst>
          </a:custGeom>
          <a:pattFill prst="dkDnDiag">
            <a:fgClr>
              <a:srgbClr val="405C5C"/>
            </a:fgClr>
            <a:bgClr>
              <a:schemeClr val="bg1"/>
            </a:bgClr>
          </a:pattFill>
          <a:ln>
            <a:solidFill>
              <a:srgbClr val="708276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00" dirty="0">
              <a:solidFill>
                <a:schemeClr val="bg1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DB002E-8E4B-493C-9C91-4D7EEED9676C}"/>
              </a:ext>
            </a:extLst>
          </p:cNvPr>
          <p:cNvSpPr/>
          <p:nvPr/>
        </p:nvSpPr>
        <p:spPr>
          <a:xfrm rot="16200000">
            <a:off x="6948500" y="3269578"/>
            <a:ext cx="261257" cy="6193399"/>
          </a:xfrm>
          <a:prstGeom prst="leftBrace">
            <a:avLst/>
          </a:prstGeom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61257 w 261257"/>
                      <a:gd name="connsiteY0" fmla="*/ 6193399 h 6193399"/>
                      <a:gd name="connsiteX1" fmla="*/ 130628 w 261257"/>
                      <a:gd name="connsiteY1" fmla="*/ 6171628 h 6193399"/>
                      <a:gd name="connsiteX2" fmla="*/ 130629 w 261257"/>
                      <a:gd name="connsiteY2" fmla="*/ 3118470 h 6193399"/>
                      <a:gd name="connsiteX3" fmla="*/ 0 w 261257"/>
                      <a:gd name="connsiteY3" fmla="*/ 3096699 h 6193399"/>
                      <a:gd name="connsiteX4" fmla="*/ 130629 w 261257"/>
                      <a:gd name="connsiteY4" fmla="*/ 3074928 h 6193399"/>
                      <a:gd name="connsiteX5" fmla="*/ 130629 w 261257"/>
                      <a:gd name="connsiteY5" fmla="*/ 2525360 h 6193399"/>
                      <a:gd name="connsiteX6" fmla="*/ 130629 w 261257"/>
                      <a:gd name="connsiteY6" fmla="*/ 1853665 h 6193399"/>
                      <a:gd name="connsiteX7" fmla="*/ 130629 w 261257"/>
                      <a:gd name="connsiteY7" fmla="*/ 1304097 h 6193399"/>
                      <a:gd name="connsiteX8" fmla="*/ 130629 w 261257"/>
                      <a:gd name="connsiteY8" fmla="*/ 632402 h 6193399"/>
                      <a:gd name="connsiteX9" fmla="*/ 130629 w 261257"/>
                      <a:gd name="connsiteY9" fmla="*/ 21771 h 6193399"/>
                      <a:gd name="connsiteX10" fmla="*/ 261258 w 261257"/>
                      <a:gd name="connsiteY10" fmla="*/ 0 h 6193399"/>
                      <a:gd name="connsiteX11" fmla="*/ 261257 w 261257"/>
                      <a:gd name="connsiteY11" fmla="*/ 6193399 h 6193399"/>
                      <a:gd name="connsiteX0" fmla="*/ 261257 w 261257"/>
                      <a:gd name="connsiteY0" fmla="*/ 6193399 h 6193399"/>
                      <a:gd name="connsiteX1" fmla="*/ 130628 w 261257"/>
                      <a:gd name="connsiteY1" fmla="*/ 6171628 h 6193399"/>
                      <a:gd name="connsiteX2" fmla="*/ 130629 w 261257"/>
                      <a:gd name="connsiteY2" fmla="*/ 3118470 h 6193399"/>
                      <a:gd name="connsiteX3" fmla="*/ 0 w 261257"/>
                      <a:gd name="connsiteY3" fmla="*/ 3096699 h 6193399"/>
                      <a:gd name="connsiteX4" fmla="*/ 130629 w 261257"/>
                      <a:gd name="connsiteY4" fmla="*/ 3074928 h 6193399"/>
                      <a:gd name="connsiteX5" fmla="*/ 130629 w 261257"/>
                      <a:gd name="connsiteY5" fmla="*/ 2464297 h 6193399"/>
                      <a:gd name="connsiteX6" fmla="*/ 130629 w 261257"/>
                      <a:gd name="connsiteY6" fmla="*/ 1914728 h 6193399"/>
                      <a:gd name="connsiteX7" fmla="*/ 130629 w 261257"/>
                      <a:gd name="connsiteY7" fmla="*/ 1365160 h 6193399"/>
                      <a:gd name="connsiteX8" fmla="*/ 130629 w 261257"/>
                      <a:gd name="connsiteY8" fmla="*/ 785060 h 6193399"/>
                      <a:gd name="connsiteX9" fmla="*/ 130629 w 261257"/>
                      <a:gd name="connsiteY9" fmla="*/ 21771 h 6193399"/>
                      <a:gd name="connsiteX10" fmla="*/ 261258 w 261257"/>
                      <a:gd name="connsiteY10" fmla="*/ 0 h 619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1257" h="6193399" stroke="0" extrusionOk="0">
                        <a:moveTo>
                          <a:pt x="261257" y="6193399"/>
                        </a:moveTo>
                        <a:cubicBezTo>
                          <a:pt x="187314" y="6192290"/>
                          <a:pt x="129666" y="6184013"/>
                          <a:pt x="130628" y="6171628"/>
                        </a:cubicBezTo>
                        <a:cubicBezTo>
                          <a:pt x="239278" y="5176782"/>
                          <a:pt x="-57592" y="4142174"/>
                          <a:pt x="130629" y="3118470"/>
                        </a:cubicBezTo>
                        <a:cubicBezTo>
                          <a:pt x="123546" y="3113363"/>
                          <a:pt x="70808" y="3104084"/>
                          <a:pt x="0" y="3096699"/>
                        </a:cubicBezTo>
                        <a:cubicBezTo>
                          <a:pt x="69539" y="3095274"/>
                          <a:pt x="132342" y="3087771"/>
                          <a:pt x="130629" y="3074928"/>
                        </a:cubicBezTo>
                        <a:cubicBezTo>
                          <a:pt x="125779" y="2904229"/>
                          <a:pt x="135023" y="2701531"/>
                          <a:pt x="130629" y="2525360"/>
                        </a:cubicBezTo>
                        <a:cubicBezTo>
                          <a:pt x="126235" y="2349189"/>
                          <a:pt x="140961" y="2177264"/>
                          <a:pt x="130629" y="1853665"/>
                        </a:cubicBezTo>
                        <a:cubicBezTo>
                          <a:pt x="120297" y="1530066"/>
                          <a:pt x="109698" y="1561586"/>
                          <a:pt x="130629" y="1304097"/>
                        </a:cubicBezTo>
                        <a:cubicBezTo>
                          <a:pt x="151560" y="1046608"/>
                          <a:pt x="143167" y="816344"/>
                          <a:pt x="130629" y="632402"/>
                        </a:cubicBezTo>
                        <a:cubicBezTo>
                          <a:pt x="118091" y="448460"/>
                          <a:pt x="154346" y="312337"/>
                          <a:pt x="130629" y="21771"/>
                        </a:cubicBezTo>
                        <a:cubicBezTo>
                          <a:pt x="117269" y="8983"/>
                          <a:pt x="191018" y="-5221"/>
                          <a:pt x="261258" y="0"/>
                        </a:cubicBezTo>
                        <a:cubicBezTo>
                          <a:pt x="300204" y="2185446"/>
                          <a:pt x="417452" y="3974587"/>
                          <a:pt x="261257" y="6193399"/>
                        </a:cubicBezTo>
                        <a:close/>
                      </a:path>
                      <a:path w="261257" h="6193399" fill="none" extrusionOk="0">
                        <a:moveTo>
                          <a:pt x="261257" y="6193399"/>
                        </a:moveTo>
                        <a:cubicBezTo>
                          <a:pt x="190374" y="6192586"/>
                          <a:pt x="128539" y="6183117"/>
                          <a:pt x="130628" y="6171628"/>
                        </a:cubicBezTo>
                        <a:cubicBezTo>
                          <a:pt x="254474" y="5000165"/>
                          <a:pt x="83120" y="4117823"/>
                          <a:pt x="130629" y="3118470"/>
                        </a:cubicBezTo>
                        <a:cubicBezTo>
                          <a:pt x="125470" y="3093580"/>
                          <a:pt x="66377" y="3091266"/>
                          <a:pt x="0" y="3096699"/>
                        </a:cubicBezTo>
                        <a:cubicBezTo>
                          <a:pt x="71013" y="3095009"/>
                          <a:pt x="130432" y="3087693"/>
                          <a:pt x="130629" y="3074928"/>
                        </a:cubicBezTo>
                        <a:cubicBezTo>
                          <a:pt x="129566" y="2819181"/>
                          <a:pt x="156711" y="2609323"/>
                          <a:pt x="130629" y="2464297"/>
                        </a:cubicBezTo>
                        <a:cubicBezTo>
                          <a:pt x="104547" y="2319271"/>
                          <a:pt x="136665" y="2164870"/>
                          <a:pt x="130629" y="1914728"/>
                        </a:cubicBezTo>
                        <a:cubicBezTo>
                          <a:pt x="124593" y="1664586"/>
                          <a:pt x="146483" y="1624120"/>
                          <a:pt x="130629" y="1365160"/>
                        </a:cubicBezTo>
                        <a:cubicBezTo>
                          <a:pt x="114775" y="1106200"/>
                          <a:pt x="101886" y="934008"/>
                          <a:pt x="130629" y="785060"/>
                        </a:cubicBezTo>
                        <a:cubicBezTo>
                          <a:pt x="159372" y="636112"/>
                          <a:pt x="102554" y="284652"/>
                          <a:pt x="130629" y="21771"/>
                        </a:cubicBezTo>
                        <a:cubicBezTo>
                          <a:pt x="127602" y="11343"/>
                          <a:pt x="191109" y="-11410"/>
                          <a:pt x="261258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36A6A-9552-4A64-BAA1-F244207AA1BA}"/>
              </a:ext>
            </a:extLst>
          </p:cNvPr>
          <p:cNvSpPr txBox="1"/>
          <p:nvPr/>
        </p:nvSpPr>
        <p:spPr>
          <a:xfrm>
            <a:off x="5144590" y="6533472"/>
            <a:ext cx="414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100" dirty="0"/>
              <a:t>The portion of supports and services we’re focused on in this work </a:t>
            </a:r>
            <a:endParaRPr lang="en-NZ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00FF85-AC8C-463C-AF03-7712E6963469}"/>
              </a:ext>
            </a:extLst>
          </p:cNvPr>
          <p:cNvSpPr txBox="1"/>
          <p:nvPr/>
        </p:nvSpPr>
        <p:spPr>
          <a:xfrm>
            <a:off x="3986958" y="4795358"/>
            <a:ext cx="815541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mi-NZ" sz="900" dirty="0">
                <a:solidFill>
                  <a:srgbClr val="405C5C"/>
                </a:solidFill>
              </a:rPr>
              <a:t>Government grants issued to community organisations</a:t>
            </a:r>
            <a:endParaRPr lang="en-NZ" sz="900" dirty="0">
              <a:solidFill>
                <a:srgbClr val="40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C1D4AD-EA18-4380-81E7-E76926A880D5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9A382-6054-4061-B93F-895AA848FCA6}"/>
              </a:ext>
            </a:extLst>
          </p:cNvPr>
          <p:cNvSpPr txBox="1"/>
          <p:nvPr/>
        </p:nvSpPr>
        <p:spPr>
          <a:xfrm>
            <a:off x="100917" y="113706"/>
            <a:ext cx="120910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What funding does the government provide? 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D363F-9CD0-4B10-A987-6901C395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3" y="1077674"/>
            <a:ext cx="469582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67E2D-AFC2-4008-937D-191041D71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23" y="2019016"/>
            <a:ext cx="466725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93316-EF38-4F53-97D5-74F12DC0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7" y="3164109"/>
            <a:ext cx="5965160" cy="3045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B109B-B2C1-455C-B64B-790BF1C87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910" y="1501536"/>
            <a:ext cx="5132358" cy="2432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FFA88-22D4-4B8F-B55A-145014684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462" y="4355709"/>
            <a:ext cx="5210444" cy="23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BE"/>
            </a:gs>
            <a:gs pos="14000">
              <a:srgbClr val="FCF6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2D1864-BB27-42B2-A985-FF40E7E5C51F}"/>
              </a:ext>
            </a:extLst>
          </p:cNvPr>
          <p:cNvSpPr txBox="1"/>
          <p:nvPr/>
        </p:nvSpPr>
        <p:spPr>
          <a:xfrm>
            <a:off x="100917" y="113706"/>
            <a:ext cx="9495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A relational approach to commissioning 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88E93-1635-4EEC-866D-B7425014B741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40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9D637-A3FD-4BFD-92BB-6AE1655DF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"/>
          <a:stretch/>
        </p:blipFill>
        <p:spPr>
          <a:xfrm>
            <a:off x="228600" y="1320532"/>
            <a:ext cx="5524500" cy="5176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CBA07-F454-47C6-9C1A-56D0013B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83" y="1489539"/>
            <a:ext cx="5577581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D223E-9FFB-4BCB-8F62-940B7C8BF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214175"/>
            <a:ext cx="5619750" cy="100965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FB2F8C9F-86B0-4B43-9530-2D4760652C23}"/>
              </a:ext>
            </a:extLst>
          </p:cNvPr>
          <p:cNvSpPr/>
          <p:nvPr/>
        </p:nvSpPr>
        <p:spPr>
          <a:xfrm>
            <a:off x="8000998" y="3206287"/>
            <a:ext cx="1214847" cy="1152525"/>
          </a:xfrm>
          <a:custGeom>
            <a:avLst/>
            <a:gdLst>
              <a:gd name="connsiteX0" fmla="*/ 0 w 1214847"/>
              <a:gd name="connsiteY0" fmla="*/ 576263 h 1152525"/>
              <a:gd name="connsiteX1" fmla="*/ 303712 w 1214847"/>
              <a:gd name="connsiteY1" fmla="*/ 576263 h 1152525"/>
              <a:gd name="connsiteX2" fmla="*/ 303712 w 1214847"/>
              <a:gd name="connsiteY2" fmla="*/ 0 h 1152525"/>
              <a:gd name="connsiteX3" fmla="*/ 911135 w 1214847"/>
              <a:gd name="connsiteY3" fmla="*/ 0 h 1152525"/>
              <a:gd name="connsiteX4" fmla="*/ 911135 w 1214847"/>
              <a:gd name="connsiteY4" fmla="*/ 576263 h 1152525"/>
              <a:gd name="connsiteX5" fmla="*/ 1214847 w 1214847"/>
              <a:gd name="connsiteY5" fmla="*/ 576263 h 1152525"/>
              <a:gd name="connsiteX6" fmla="*/ 607424 w 1214847"/>
              <a:gd name="connsiteY6" fmla="*/ 1152525 h 1152525"/>
              <a:gd name="connsiteX7" fmla="*/ 0 w 1214847"/>
              <a:gd name="connsiteY7" fmla="*/ 576263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4847" h="1152525" fill="none" extrusionOk="0">
                <a:moveTo>
                  <a:pt x="0" y="576263"/>
                </a:moveTo>
                <a:cubicBezTo>
                  <a:pt x="126749" y="582394"/>
                  <a:pt x="236483" y="587886"/>
                  <a:pt x="303712" y="576263"/>
                </a:cubicBezTo>
                <a:cubicBezTo>
                  <a:pt x="328795" y="304524"/>
                  <a:pt x="277611" y="121068"/>
                  <a:pt x="303712" y="0"/>
                </a:cubicBezTo>
                <a:cubicBezTo>
                  <a:pt x="371868" y="-14217"/>
                  <a:pt x="628322" y="-9380"/>
                  <a:pt x="911135" y="0"/>
                </a:cubicBezTo>
                <a:cubicBezTo>
                  <a:pt x="937647" y="138921"/>
                  <a:pt x="922035" y="306442"/>
                  <a:pt x="911135" y="576263"/>
                </a:cubicBezTo>
                <a:cubicBezTo>
                  <a:pt x="992047" y="566710"/>
                  <a:pt x="1095848" y="579125"/>
                  <a:pt x="1214847" y="576263"/>
                </a:cubicBezTo>
                <a:cubicBezTo>
                  <a:pt x="1019903" y="678117"/>
                  <a:pt x="768690" y="948189"/>
                  <a:pt x="607424" y="1152525"/>
                </a:cubicBezTo>
                <a:cubicBezTo>
                  <a:pt x="351589" y="888199"/>
                  <a:pt x="251019" y="771565"/>
                  <a:pt x="0" y="576263"/>
                </a:cubicBezTo>
                <a:close/>
              </a:path>
              <a:path w="1214847" h="1152525" stroke="0" extrusionOk="0">
                <a:moveTo>
                  <a:pt x="0" y="576263"/>
                </a:moveTo>
                <a:cubicBezTo>
                  <a:pt x="54023" y="581687"/>
                  <a:pt x="201502" y="585271"/>
                  <a:pt x="303712" y="576263"/>
                </a:cubicBezTo>
                <a:cubicBezTo>
                  <a:pt x="266245" y="460315"/>
                  <a:pt x="286594" y="108359"/>
                  <a:pt x="303712" y="0"/>
                </a:cubicBezTo>
                <a:cubicBezTo>
                  <a:pt x="586461" y="32043"/>
                  <a:pt x="817887" y="-52116"/>
                  <a:pt x="911135" y="0"/>
                </a:cubicBezTo>
                <a:cubicBezTo>
                  <a:pt x="945773" y="278762"/>
                  <a:pt x="915775" y="433398"/>
                  <a:pt x="911135" y="576263"/>
                </a:cubicBezTo>
                <a:cubicBezTo>
                  <a:pt x="963667" y="596082"/>
                  <a:pt x="1142438" y="572525"/>
                  <a:pt x="1214847" y="576263"/>
                </a:cubicBezTo>
                <a:cubicBezTo>
                  <a:pt x="940890" y="812217"/>
                  <a:pt x="768292" y="942133"/>
                  <a:pt x="607424" y="1152525"/>
                </a:cubicBezTo>
                <a:cubicBezTo>
                  <a:pt x="393462" y="849882"/>
                  <a:pt x="204652" y="738020"/>
                  <a:pt x="0" y="576263"/>
                </a:cubicBezTo>
                <a:close/>
              </a:path>
            </a:pathLst>
          </a:custGeom>
          <a:solidFill>
            <a:srgbClr val="F8A687"/>
          </a:solidFill>
          <a:ln>
            <a:solidFill>
              <a:srgbClr val="405C5C"/>
            </a:solidFill>
            <a:extLst>
              <a:ext uri="{C807C97D-BFC1-408E-A445-0C87EB9F89A2}">
                <ask:lineSketchStyleProps xmlns:ask="http://schemas.microsoft.com/office/drawing/2018/sketchyshapes" sd="3621636485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239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55AAF-C652-4020-83A5-E47F7DE5D9DA}"/>
              </a:ext>
            </a:extLst>
          </p:cNvPr>
          <p:cNvSpPr txBox="1"/>
          <p:nvPr/>
        </p:nvSpPr>
        <p:spPr>
          <a:xfrm>
            <a:off x="100917" y="113706"/>
            <a:ext cx="9495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A relational approach to commissioning 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5D9F9-0E37-48D5-9EE6-2C1F054B1BCC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40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52B22-5D85-41D0-85B9-F2B8A5C3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35" y="1475895"/>
            <a:ext cx="2736424" cy="1103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2E4EE-70EA-4262-B0CA-62DEA663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631" y="1522872"/>
            <a:ext cx="2818635" cy="1056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58050-4E35-49AE-99E1-E90D1283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935" y="2730570"/>
            <a:ext cx="2572004" cy="1280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56C0E-3087-48EE-9C13-AE0BC6E5E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631" y="2712644"/>
            <a:ext cx="2536770" cy="1068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AE133-46FC-4DC5-8AA7-814409635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23" y="4210702"/>
            <a:ext cx="2607236" cy="1033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099B08-4270-4478-8408-988089FBD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4609" y="4276578"/>
            <a:ext cx="2771657" cy="1103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C2366-BCEB-4D98-9608-42BD9E477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816" y="5641542"/>
            <a:ext cx="2313629" cy="8338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FDBBA9-C5A4-4C04-83EE-2726FAEAB055}"/>
              </a:ext>
            </a:extLst>
          </p:cNvPr>
          <p:cNvSpPr txBox="1"/>
          <p:nvPr/>
        </p:nvSpPr>
        <p:spPr>
          <a:xfrm>
            <a:off x="240760" y="1136081"/>
            <a:ext cx="614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i="0" u="none" strike="noStrike" baseline="0" dirty="0">
                <a:solidFill>
                  <a:srgbClr val="000000"/>
                </a:solidFill>
                <a:latin typeface="Ideal Sans Bold"/>
              </a:rPr>
              <a:t>A set of principles underpins a relational approach to commissioning </a:t>
            </a:r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53A508-B1E2-4708-994D-E8A0522CE877}"/>
              </a:ext>
            </a:extLst>
          </p:cNvPr>
          <p:cNvSpPr txBox="1"/>
          <p:nvPr/>
        </p:nvSpPr>
        <p:spPr>
          <a:xfrm>
            <a:off x="436395" y="2504383"/>
            <a:ext cx="46368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b="0" i="0" u="none" strike="noStrike" baseline="0" dirty="0">
                <a:solidFill>
                  <a:srgbClr val="000000"/>
                </a:solidFill>
                <a:latin typeface="Calibri "/>
              </a:rPr>
              <a:t>This includes the individuals, families and whānau being supported, tangata whenua, non-government and community organisations, the philanthropic sector, and government agencies. </a:t>
            </a:r>
          </a:p>
          <a:p>
            <a:endParaRPr lang="en-NZ" sz="14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r>
              <a:rPr lang="en-NZ" sz="1400" b="0" i="0" u="none" strike="noStrike" baseline="0" dirty="0">
                <a:solidFill>
                  <a:srgbClr val="000000"/>
                </a:solidFill>
                <a:latin typeface="Calibri "/>
              </a:rPr>
              <a:t>The principles are interdependent, equally valuable, and indivisible. They should also complement and enable Te Tiriti o Waitangi/The Treaty of Waitangi-led commissioning through the emphasis on building trusted, meaningful relationships centred on the lived experiences and interests of individuals, families, whānau, and communities. </a:t>
            </a:r>
            <a:endParaRPr lang="en-NZ" sz="14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956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9B583-D049-4622-A01F-B837FC4B3C94}"/>
              </a:ext>
            </a:extLst>
          </p:cNvPr>
          <p:cNvSpPr txBox="1"/>
          <p:nvPr/>
        </p:nvSpPr>
        <p:spPr>
          <a:xfrm>
            <a:off x="100917" y="113706"/>
            <a:ext cx="9495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A relational approach to commissioning </a:t>
            </a:r>
            <a:endParaRPr lang="en-NZ" sz="3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28EEB-8F90-4540-8B45-1EFF3C146820}"/>
              </a:ext>
            </a:extLst>
          </p:cNvPr>
          <p:cNvSpPr/>
          <p:nvPr/>
        </p:nvSpPr>
        <p:spPr>
          <a:xfrm>
            <a:off x="100917" y="806821"/>
            <a:ext cx="11947648" cy="70118"/>
          </a:xfrm>
          <a:prstGeom prst="rect">
            <a:avLst/>
          </a:prstGeom>
          <a:solidFill>
            <a:srgbClr val="85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226BE-F55B-42E7-9466-EC3942E6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323"/>
            <a:ext cx="4582234" cy="4381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20EA3-EEEF-4924-BE28-4FC22EBD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52" y="2486886"/>
            <a:ext cx="3622791" cy="3150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3E27F-DEC7-4B10-8787-0274479C7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17" y="2531456"/>
            <a:ext cx="3367991" cy="3061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434D3-5E0B-412B-B382-FAF69889E3AA}"/>
              </a:ext>
            </a:extLst>
          </p:cNvPr>
          <p:cNvSpPr txBox="1"/>
          <p:nvPr/>
        </p:nvSpPr>
        <p:spPr>
          <a:xfrm>
            <a:off x="226423" y="1134122"/>
            <a:ext cx="1146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relational approach to commissioning is a pre-condition to an effective way to undertake any commissioning activity </a:t>
            </a:r>
            <a:endParaRPr lang="en-NZ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B1C8E37-6EDA-4C5E-8452-BA02F23085CE}"/>
              </a:ext>
            </a:extLst>
          </p:cNvPr>
          <p:cNvSpPr/>
          <p:nvPr/>
        </p:nvSpPr>
        <p:spPr>
          <a:xfrm>
            <a:off x="4505383" y="3224015"/>
            <a:ext cx="782246" cy="1846217"/>
          </a:xfrm>
          <a:prstGeom prst="rightArrow">
            <a:avLst/>
          </a:prstGeom>
          <a:solidFill>
            <a:srgbClr val="C4E2E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833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350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Ideal Sans Bold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Maria-Laura Crespo</dc:creator>
  <cp:lastModifiedBy>Maria-Laura Crespo</cp:lastModifiedBy>
  <cp:revision>4</cp:revision>
  <dcterms:created xsi:type="dcterms:W3CDTF">2023-02-06T23:16:16Z</dcterms:created>
  <dcterms:modified xsi:type="dcterms:W3CDTF">2023-02-13T23:19:48Z</dcterms:modified>
</cp:coreProperties>
</file>